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94" r:id="rId3"/>
    <p:sldId id="258" r:id="rId4"/>
    <p:sldId id="260" r:id="rId5"/>
    <p:sldId id="292" r:id="rId6"/>
    <p:sldId id="287" r:id="rId7"/>
    <p:sldId id="293" r:id="rId8"/>
    <p:sldId id="272" r:id="rId9"/>
    <p:sldId id="296" r:id="rId10"/>
    <p:sldId id="262" r:id="rId11"/>
    <p:sldId id="265" r:id="rId12"/>
    <p:sldId id="297" r:id="rId13"/>
    <p:sldId id="279" r:id="rId14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16"/>
      <p:bold r:id="rId17"/>
      <p:italic r:id="rId18"/>
      <p:boldItalic r:id="rId19"/>
    </p:embeddedFont>
    <p:embeddedFont>
      <p:font typeface="Roboto Slab Ligh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21"/>
    <a:srgbClr val="FFB600"/>
    <a:srgbClr val="02BDC7"/>
    <a:srgbClr val="D79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181BCD-DFF9-4B9C-9EF3-22752AF8F507}">
  <a:tblStyle styleId="{B0181BCD-DFF9-4B9C-9EF3-22752AF8F5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1434" autoAdjust="0"/>
  </p:normalViewPr>
  <p:slideViewPr>
    <p:cSldViewPr snapToGrid="0">
      <p:cViewPr varScale="1">
        <p:scale>
          <a:sx n="78" d="100"/>
          <a:sy n="78" d="100"/>
        </p:scale>
        <p:origin x="12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74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75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45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‘Er loopt een lijn van creatief schrijven naar creatief lezen.’ (Marita De Sterck)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4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32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2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  <p:sldLayoutId id="2147483658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textadventures.co.uk/games/gPpMZ8leC0_3gvGQ3PWY1w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Sara Burgerhart</a:t>
            </a:r>
            <a:br>
              <a:rPr lang="nl-NL" dirty="0"/>
            </a:br>
            <a:r>
              <a:rPr lang="nl-NL" dirty="0"/>
              <a:t>in de praktijk</a:t>
            </a:r>
            <a:br>
              <a:rPr lang="nl-NL" dirty="0"/>
            </a:b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6C8B130-BBCE-43C5-8F32-FBD38F694EA5}"/>
              </a:ext>
            </a:extLst>
          </p:cNvPr>
          <p:cNvSpPr/>
          <p:nvPr/>
        </p:nvSpPr>
        <p:spPr>
          <a:xfrm>
            <a:off x="6078070" y="4182151"/>
            <a:ext cx="3065929" cy="772622"/>
          </a:xfrm>
          <a:prstGeom prst="rect">
            <a:avLst/>
          </a:prstGeom>
          <a:solidFill>
            <a:srgbClr val="EFB32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C64EAF4-7625-41AC-AF1B-E97283CCE83E}"/>
              </a:ext>
            </a:extLst>
          </p:cNvPr>
          <p:cNvSpPr txBox="1"/>
          <p:nvPr/>
        </p:nvSpPr>
        <p:spPr>
          <a:xfrm>
            <a:off x="5847907" y="4182150"/>
            <a:ext cx="3296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Anne-Marie Heideveld</a:t>
            </a:r>
          </a:p>
          <a:p>
            <a:pPr algn="r"/>
            <a:r>
              <a:rPr lang="nl-NL" b="1" dirty="0"/>
              <a:t>2 november 2021</a:t>
            </a:r>
          </a:p>
          <a:p>
            <a:pPr algn="r"/>
            <a:r>
              <a:rPr lang="nl-NL" b="1" dirty="0"/>
              <a:t> Dag van de Literatuurkritiek</a:t>
            </a:r>
          </a:p>
          <a:p>
            <a:pPr algn="r"/>
            <a:r>
              <a:rPr lang="nl-NL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>
            <a:hlinkClick r:id="rId3"/>
          </p:cNvPr>
          <p:cNvSpPr/>
          <p:nvPr/>
        </p:nvSpPr>
        <p:spPr>
          <a:xfrm>
            <a:off x="3459600" y="652714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198046" y="2557402"/>
            <a:ext cx="505469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Sara Burgerhart: interactief</a:t>
            </a:r>
            <a:endParaRPr sz="2800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2205425" y="3640155"/>
            <a:ext cx="473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nl-NL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http://media.textadventures.co.uk/games/gPpMZ8leC0_3gvGQ3PWY1w/index.html</a:t>
            </a:r>
            <a:endParaRPr sz="1800" dirty="0">
              <a:solidFill>
                <a:schemeClr val="tx1"/>
              </a:solidFill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/>
              <a:t>De rol van de docent</a:t>
            </a:r>
            <a:endParaRPr sz="3200"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749475" y="2196346"/>
            <a:ext cx="3299028" cy="1987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400" dirty="0"/>
              <a:t>Begeleiden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400" dirty="0"/>
              <a:t>Evalueren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400" dirty="0"/>
              <a:t>Enthousiasmeren</a:t>
            </a:r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" name="Picture 2" descr="https://lh3.googleusercontent.com/Ye6lOGYUtPDh4Pc1W2OngoIr3xf50KkvKVJhGFKhrlgBby62RIS5cosL1Gbu6Uot2mYp7r5j_2va8Nt62ZtMBzR80dWgJJ-_arHoVXY_9T7Am0G8A3_pCd9Z1hhkZPmoOtHAxrwdL8E">
            <a:extLst>
              <a:ext uri="{FF2B5EF4-FFF2-40B4-BE49-F238E27FC236}">
                <a16:creationId xmlns:a16="http://schemas.microsoft.com/office/drawing/2014/main" id="{62ADEB99-DA10-43E6-8DC2-ACB20F19F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3"/>
          <a:stretch/>
        </p:blipFill>
        <p:spPr bwMode="auto">
          <a:xfrm>
            <a:off x="6048503" y="0"/>
            <a:ext cx="3224109" cy="309780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5C902CF-ED23-4945-9C31-B4A1ED3C8D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F6E45398-6FBB-430B-8EF3-FE1291854834}"/>
              </a:ext>
            </a:extLst>
          </p:cNvPr>
          <p:cNvSpPr/>
          <p:nvPr/>
        </p:nvSpPr>
        <p:spPr>
          <a:xfrm>
            <a:off x="195207" y="152123"/>
            <a:ext cx="1164197" cy="1102265"/>
          </a:xfrm>
          <a:prstGeom prst="flowChartConnector">
            <a:avLst/>
          </a:prstGeom>
          <a:solidFill>
            <a:srgbClr val="FFB600">
              <a:alpha val="95000"/>
            </a:srgbClr>
          </a:solidFill>
          <a:ln>
            <a:solidFill>
              <a:srgbClr val="EF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oogle Shape;981;p41">
            <a:extLst>
              <a:ext uri="{FF2B5EF4-FFF2-40B4-BE49-F238E27FC236}">
                <a16:creationId xmlns:a16="http://schemas.microsoft.com/office/drawing/2014/main" id="{CBA9BE4A-4F00-4153-BF03-ECD27D383D2F}"/>
              </a:ext>
            </a:extLst>
          </p:cNvPr>
          <p:cNvGrpSpPr/>
          <p:nvPr/>
        </p:nvGrpSpPr>
        <p:grpSpPr>
          <a:xfrm>
            <a:off x="477316" y="305933"/>
            <a:ext cx="577425" cy="782539"/>
            <a:chOff x="6718575" y="2318625"/>
            <a:chExt cx="256950" cy="407375"/>
          </a:xfrm>
        </p:grpSpPr>
        <p:sp>
          <p:nvSpPr>
            <p:cNvPr id="8" name="Google Shape;982;p41">
              <a:extLst>
                <a:ext uri="{FF2B5EF4-FFF2-40B4-BE49-F238E27FC236}">
                  <a16:creationId xmlns:a16="http://schemas.microsoft.com/office/drawing/2014/main" id="{340BFE0D-97EE-4669-9FEA-AD125001E887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>
              <a:extLst>
                <a:ext uri="{FF2B5EF4-FFF2-40B4-BE49-F238E27FC236}">
                  <a16:creationId xmlns:a16="http://schemas.microsoft.com/office/drawing/2014/main" id="{DAEFFBD1-404A-42D3-8069-E9A591DE7ABC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>
              <a:extLst>
                <a:ext uri="{FF2B5EF4-FFF2-40B4-BE49-F238E27FC236}">
                  <a16:creationId xmlns:a16="http://schemas.microsoft.com/office/drawing/2014/main" id="{6ECEBE53-B556-45A3-9BFB-ED81341DAFA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>
              <a:extLst>
                <a:ext uri="{FF2B5EF4-FFF2-40B4-BE49-F238E27FC236}">
                  <a16:creationId xmlns:a16="http://schemas.microsoft.com/office/drawing/2014/main" id="{CB397784-0052-4AE3-8DB8-27D6EFEE5FE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>
              <a:extLst>
                <a:ext uri="{FF2B5EF4-FFF2-40B4-BE49-F238E27FC236}">
                  <a16:creationId xmlns:a16="http://schemas.microsoft.com/office/drawing/2014/main" id="{A4932341-DD14-4B01-811F-65C12228BF4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>
              <a:extLst>
                <a:ext uri="{FF2B5EF4-FFF2-40B4-BE49-F238E27FC236}">
                  <a16:creationId xmlns:a16="http://schemas.microsoft.com/office/drawing/2014/main" id="{826AB1C8-B2D9-4631-80A4-4ED022422F5B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>
              <a:extLst>
                <a:ext uri="{FF2B5EF4-FFF2-40B4-BE49-F238E27FC236}">
                  <a16:creationId xmlns:a16="http://schemas.microsoft.com/office/drawing/2014/main" id="{A8B1E8DF-F513-42AB-A111-671D7A08FD9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>
              <a:extLst>
                <a:ext uri="{FF2B5EF4-FFF2-40B4-BE49-F238E27FC236}">
                  <a16:creationId xmlns:a16="http://schemas.microsoft.com/office/drawing/2014/main" id="{9CD1529C-17A9-4BAA-A545-DE94B1442D6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troomdiagram: Verbindingslijn 16">
            <a:extLst>
              <a:ext uri="{FF2B5EF4-FFF2-40B4-BE49-F238E27FC236}">
                <a16:creationId xmlns:a16="http://schemas.microsoft.com/office/drawing/2014/main" id="{395DD08F-37ED-4705-A39B-CC3535139D5B}"/>
              </a:ext>
            </a:extLst>
          </p:cNvPr>
          <p:cNvSpPr/>
          <p:nvPr/>
        </p:nvSpPr>
        <p:spPr>
          <a:xfrm>
            <a:off x="7868344" y="4174303"/>
            <a:ext cx="1164197" cy="1102265"/>
          </a:xfrm>
          <a:prstGeom prst="flowChartConnector">
            <a:avLst/>
          </a:prstGeom>
          <a:solidFill>
            <a:srgbClr val="02BDC7">
              <a:alpha val="88000"/>
            </a:srgbClr>
          </a:solidFill>
          <a:ln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oogle Shape;665;p41">
            <a:extLst>
              <a:ext uri="{FF2B5EF4-FFF2-40B4-BE49-F238E27FC236}">
                <a16:creationId xmlns:a16="http://schemas.microsoft.com/office/drawing/2014/main" id="{947A7408-9C9D-410D-9423-53E9F945C8BC}"/>
              </a:ext>
            </a:extLst>
          </p:cNvPr>
          <p:cNvSpPr/>
          <p:nvPr/>
        </p:nvSpPr>
        <p:spPr>
          <a:xfrm>
            <a:off x="8163711" y="4483297"/>
            <a:ext cx="565484" cy="529546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solidFill>
            <a:srgbClr val="FFB600"/>
          </a:solidFill>
          <a:ln w="28575">
            <a:headEnd type="none" w="sm" len="sm"/>
            <a:tailEnd type="none" w="sm" len="sm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troomdiagram: Verbindingslijn 18">
            <a:extLst>
              <a:ext uri="{FF2B5EF4-FFF2-40B4-BE49-F238E27FC236}">
                <a16:creationId xmlns:a16="http://schemas.microsoft.com/office/drawing/2014/main" id="{775FA194-0677-42C8-8B7C-EE21FD9663B3}"/>
              </a:ext>
            </a:extLst>
          </p:cNvPr>
          <p:cNvSpPr/>
          <p:nvPr/>
        </p:nvSpPr>
        <p:spPr>
          <a:xfrm>
            <a:off x="9013967" y="4102693"/>
            <a:ext cx="150253" cy="143219"/>
          </a:xfrm>
          <a:prstGeom prst="flowChartConnector">
            <a:avLst/>
          </a:prstGeom>
          <a:solidFill>
            <a:srgbClr val="FFB600">
              <a:alpha val="89000"/>
            </a:srgbClr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Poppie">
            <a:extLst>
              <a:ext uri="{FF2B5EF4-FFF2-40B4-BE49-F238E27FC236}">
                <a16:creationId xmlns:a16="http://schemas.microsoft.com/office/drawing/2014/main" id="{301F4AE1-8F76-4D6E-8FB4-3EF69255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09" y="1608592"/>
            <a:ext cx="6669582" cy="23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1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>
                <a:solidFill>
                  <a:srgbClr val="FFFFFF"/>
                </a:solidFill>
              </a:rPr>
              <a:t>Dank!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rgbClr val="4A5C65"/>
                </a:solidFill>
              </a:rPr>
              <a:t>Vragen?</a:t>
            </a:r>
            <a:endParaRPr sz="3600" dirty="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Bij interesse: aheideveld@nuborgh.nl</a:t>
            </a:r>
            <a:endParaRPr dirty="0">
              <a:solidFill>
                <a:srgbClr val="4A5C65"/>
              </a:solidFill>
            </a:endParaRPr>
          </a:p>
        </p:txBody>
      </p:sp>
      <p:sp>
        <p:nvSpPr>
          <p:cNvPr id="595" name="Google Shape;595;p3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D4566-09E5-4D6B-B6C9-69D476156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100" y="1560359"/>
            <a:ext cx="3371700" cy="1159800"/>
          </a:xfrm>
        </p:spPr>
        <p:txBody>
          <a:bodyPr/>
          <a:lstStyle/>
          <a:p>
            <a:r>
              <a:rPr lang="nl-NL" dirty="0"/>
              <a:t>De Verlichting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407EE0-0083-4F7D-A270-489D79A9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5617" y="2720159"/>
            <a:ext cx="3492666" cy="784800"/>
          </a:xfrm>
        </p:spPr>
        <p:txBody>
          <a:bodyPr/>
          <a:lstStyle/>
          <a:p>
            <a:r>
              <a:rPr lang="nl-NL" dirty="0"/>
              <a:t>Een lessenserie gericht op  4-havoleerlingen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0275A6-1869-4943-93F8-01F1C4D656FD}"/>
              </a:ext>
            </a:extLst>
          </p:cNvPr>
          <p:cNvSpPr/>
          <p:nvPr/>
        </p:nvSpPr>
        <p:spPr>
          <a:xfrm>
            <a:off x="0" y="2090606"/>
            <a:ext cx="1902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‘Ik ben wel stil, maar luister niet’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1BDF5E8-15F3-41F3-A20A-107548A595A9}"/>
              </a:ext>
            </a:extLst>
          </p:cNvPr>
          <p:cNvSpPr/>
          <p:nvPr/>
        </p:nvSpPr>
        <p:spPr>
          <a:xfrm>
            <a:off x="571401" y="3828124"/>
            <a:ext cx="19020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‘Laat ons samenwerken’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8927FC-8EF7-4CFE-BFC0-1E8ADD5E1FAC}"/>
              </a:ext>
            </a:extLst>
          </p:cNvPr>
          <p:cNvSpPr/>
          <p:nvPr/>
        </p:nvSpPr>
        <p:spPr>
          <a:xfrm>
            <a:off x="6764585" y="3337496"/>
            <a:ext cx="19020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‘Keuze zou fijn zijn’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57BB47-6B36-48CD-9888-BD5E4215161D}"/>
              </a:ext>
            </a:extLst>
          </p:cNvPr>
          <p:cNvSpPr/>
          <p:nvPr/>
        </p:nvSpPr>
        <p:spPr>
          <a:xfrm>
            <a:off x="7241801" y="1351942"/>
            <a:ext cx="1902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‘Dat hebben we toch al bij geschiedenis gehad?’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A41F111-E546-4388-968C-A6561BD978D5}"/>
              </a:ext>
            </a:extLst>
          </p:cNvPr>
          <p:cNvSpPr/>
          <p:nvPr/>
        </p:nvSpPr>
        <p:spPr>
          <a:xfrm>
            <a:off x="475707" y="571223"/>
            <a:ext cx="19020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‘Graag iets nieuws’</a:t>
            </a:r>
            <a:endParaRPr lang="nl-NL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Google Shape;418;p19">
            <a:extLst>
              <a:ext uri="{FF2B5EF4-FFF2-40B4-BE49-F238E27FC236}">
                <a16:creationId xmlns:a16="http://schemas.microsoft.com/office/drawing/2014/main" id="{72CCD3AC-437B-4F1E-8F70-3F653FD57322}"/>
              </a:ext>
            </a:extLst>
          </p:cNvPr>
          <p:cNvSpPr txBox="1">
            <a:spLocks/>
          </p:cNvSpPr>
          <p:nvPr/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>
                <a:solidFill>
                  <a:schemeClr val="bg1"/>
                </a:solidFill>
              </a:rPr>
              <a:pPr algn="r"/>
              <a:t>2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4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2" descr="https://lh6.googleusercontent.com/Mp2-VEJJ45_t4BhR08YVKwe67oeNf51WtlZiZeeAtfGNKOLizddAtWGTvnPkoy9cFhQGPX5x4AnddXReoAU1bDNv4dkSaEdacNPrvgzH5ra9L7tTivaLGIsZKueuaqaqpz7o2VbXvdU">
            <a:extLst>
              <a:ext uri="{FF2B5EF4-FFF2-40B4-BE49-F238E27FC236}">
                <a16:creationId xmlns:a16="http://schemas.microsoft.com/office/drawing/2014/main" id="{4DC61431-3469-4BBB-95C1-A9AEED24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30" y="393868"/>
            <a:ext cx="6427940" cy="44447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150" y="1605449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nl-NL" sz="2000" i="0" dirty="0"/>
              <a:t>Kennis, in een thematische benadering, gekoppeld aan ervaringen, passend binnen de eigen ontwikkeling, werkt verrijkend: die kennis geeft de leerling een beter </a:t>
            </a:r>
            <a:r>
              <a:rPr lang="nl-NL" sz="2000" b="1" i="0" dirty="0"/>
              <a:t>beeld van de wereld</a:t>
            </a:r>
            <a:r>
              <a:rPr lang="nl-NL" sz="2000" i="0" dirty="0"/>
              <a:t> om hem heen, maar ook, door reflectie over de eigen reacties op dit alles, een beter </a:t>
            </a:r>
            <a:r>
              <a:rPr lang="nl-NL" sz="2000" b="1" i="0" dirty="0"/>
              <a:t>beeld van zichzelf</a:t>
            </a:r>
            <a:r>
              <a:rPr lang="nl-NL" sz="2000" i="0" dirty="0"/>
              <a:t>.</a:t>
            </a:r>
          </a:p>
          <a:p>
            <a:pPr marL="38100" indent="0">
              <a:buNone/>
            </a:pPr>
            <a:r>
              <a:rPr lang="nl-NL" sz="2000" i="0" dirty="0"/>
              <a:t> </a:t>
            </a:r>
            <a:r>
              <a:rPr lang="nl-NL" sz="1600" i="0" dirty="0"/>
              <a:t>(Dirksen, 2007)</a:t>
            </a:r>
            <a:br>
              <a:rPr lang="nl-NL" dirty="0"/>
            </a:br>
            <a:endParaRPr dirty="0"/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F932DED-699F-4B3C-AEED-5F8F9157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924" y="1449417"/>
            <a:ext cx="7424410" cy="3020838"/>
          </a:xfrm>
        </p:spPr>
        <p:txBody>
          <a:bodyPr/>
          <a:lstStyle/>
          <a:p>
            <a:pPr algn="l"/>
            <a:r>
              <a:rPr lang="nl-NL" sz="2400" i="0" dirty="0"/>
              <a:t>Persoonlijk en leerlinggericht (literatuur)onderwijs (leidt tot meer lezen op latere leeftijd)</a:t>
            </a:r>
          </a:p>
          <a:p>
            <a:pPr marL="38100" indent="0" algn="l">
              <a:buNone/>
            </a:pPr>
            <a:r>
              <a:rPr lang="nl-NL" sz="1600" i="0" dirty="0"/>
              <a:t>		(</a:t>
            </a:r>
            <a:r>
              <a:rPr lang="nl-NL" sz="1600" i="0" dirty="0" err="1"/>
              <a:t>Slings</a:t>
            </a:r>
            <a:r>
              <a:rPr lang="nl-NL" sz="1600" i="0" dirty="0"/>
              <a:t>, 2000; </a:t>
            </a:r>
            <a:r>
              <a:rPr lang="nl-NL" sz="1600" i="0" dirty="0" err="1"/>
              <a:t>Bonset</a:t>
            </a:r>
            <a:r>
              <a:rPr lang="nl-NL" sz="1600" i="0" dirty="0"/>
              <a:t> en Braaksma, 2007; </a:t>
            </a:r>
            <a:r>
              <a:rPr lang="nl-NL" sz="1600" i="0" dirty="0" err="1"/>
              <a:t>Verboord</a:t>
            </a:r>
            <a:r>
              <a:rPr lang="nl-NL" sz="1600" i="0" dirty="0"/>
              <a:t>, 2007)</a:t>
            </a:r>
          </a:p>
          <a:p>
            <a:pPr algn="l"/>
            <a:endParaRPr lang="nl-NL" sz="2400" i="0" dirty="0"/>
          </a:p>
          <a:p>
            <a:pPr algn="l"/>
            <a:r>
              <a:rPr lang="nl-NL" sz="2400" i="0" dirty="0"/>
              <a:t>Het historische en culturele gedachtegoed in literatuur stimuleert de lezer tot ‘creativiteit, reflectie, empathie en kritiek’. </a:t>
            </a:r>
            <a:r>
              <a:rPr lang="nl-NL" sz="1600" i="0" dirty="0"/>
              <a:t>(</a:t>
            </a:r>
            <a:r>
              <a:rPr lang="nl-NL" sz="1600" i="0" dirty="0" err="1"/>
              <a:t>Neijt</a:t>
            </a:r>
            <a:r>
              <a:rPr lang="nl-NL" sz="1600" i="0" dirty="0"/>
              <a:t> e.a., 2016)</a:t>
            </a:r>
          </a:p>
          <a:p>
            <a:pPr algn="l"/>
            <a:endParaRPr lang="nl-NL" sz="2400" i="0" dirty="0"/>
          </a:p>
          <a:p>
            <a:pPr marL="38100" indent="0">
              <a:buNone/>
            </a:pPr>
            <a:r>
              <a:rPr lang="nl-NL" sz="1600" i="0" dirty="0"/>
              <a:t>		</a:t>
            </a:r>
            <a:endParaRPr lang="nl-NL" sz="1600" i="0" dirty="0">
              <a:latin typeface="Lato Light" panose="020B0604020202020204" charset="0"/>
            </a:endParaRPr>
          </a:p>
          <a:p>
            <a:pPr marL="38100" indent="0" algn="l">
              <a:buNone/>
            </a:pPr>
            <a:endParaRPr lang="nl-NL" sz="1600" i="0" dirty="0">
              <a:latin typeface="Lato Light" panose="020B0604020202020204" charset="0"/>
            </a:endParaRPr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86776E-CB16-4EFA-BA40-1BC4E551E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8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35E11CC-0389-4ECC-B7CB-2AB97AF76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6</a:t>
            </a:fld>
            <a:endParaRPr lang="nl-NL"/>
          </a:p>
        </p:txBody>
      </p:sp>
      <p:pic>
        <p:nvPicPr>
          <p:cNvPr id="4098" name="Picture 2" descr="https://lh5.googleusercontent.com/teLkzIEIaJtKXRoOnQhBPh7HvZKpFVFaBPjh9eNMok53-PJDZw7ZQeJ6TbMdu_K-ktShrWh_9gZ3NQfFTjF_wSAJaVlZTmZUKqS3dzwpQL_8xgdr0HGB-TVVoY1mMbq5EfIEGVvMvaM">
            <a:extLst>
              <a:ext uri="{FF2B5EF4-FFF2-40B4-BE49-F238E27FC236}">
                <a16:creationId xmlns:a16="http://schemas.microsoft.com/office/drawing/2014/main" id="{64F4CC30-FF9F-4FAD-BCFE-BF3DF1B24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45" b="89193" l="18302" r="84334">
                        <a14:foregroundMark x1="37042" y1="35938" x2="78331" y2="40234"/>
                        <a14:foregroundMark x1="42972" y1="30990" x2="56296" y2="30078"/>
                        <a14:foregroundMark x1="59151" y1="48698" x2="54392" y2="55859"/>
                        <a14:foregroundMark x1="35139" y1="48177" x2="57394" y2="51693"/>
                        <a14:foregroundMark x1="29063" y1="32031" x2="30820" y2="49740"/>
                        <a14:foregroundMark x1="77526" y1="30208" x2="74671" y2="48307"/>
                        <a14:foregroundMark x1="79575" y1="63281" x2="78770" y2="85026"/>
                        <a14:foregroundMark x1="72035" y1="62891" x2="71449" y2="84375"/>
                        <a14:foregroundMark x1="32357" y1="86458" x2="36384" y2="86849"/>
                        <a14:foregroundMark x1="45242" y1="42057" x2="51391" y2="41797"/>
                        <a14:foregroundMark x1="75695" y1="29036" x2="75769" y2="34896"/>
                        <a14:foregroundMark x1="78697" y1="29818" x2="79502" y2="39063"/>
                        <a14:foregroundMark x1="74671" y1="29036" x2="80161" y2="29167"/>
                        <a14:foregroundMark x1="74305" y1="27734" x2="74817" y2="34375"/>
                        <a14:foregroundMark x1="74524" y1="28646" x2="80088" y2="27604"/>
                        <a14:foregroundMark x1="61859" y1="27344" x2="65081" y2="27474"/>
                        <a14:foregroundMark x1="75622" y1="27865" x2="76061" y2="26693"/>
                        <a14:foregroundMark x1="76720" y1="26823" x2="79649" y2="28255"/>
                        <a14:foregroundMark x1="74085" y1="27604" x2="79941" y2="27604"/>
                        <a14:foregroundMark x1="74012" y1="27083" x2="80015" y2="26953"/>
                        <a14:foregroundMark x1="48975" y1="53516" x2="52196" y2="64714"/>
                        <a14:foregroundMark x1="46559" y1="50911" x2="45242" y2="65495"/>
                        <a14:foregroundMark x1="43485" y1="55208" x2="63836" y2="55990"/>
                        <a14:foregroundMark x1="64056" y1="61458" x2="71449" y2="59635"/>
                        <a14:foregroundMark x1="19546" y1="61458" x2="19985" y2="70573"/>
                        <a14:foregroundMark x1="80673" y1="28385" x2="80673" y2="44010"/>
                        <a14:foregroundMark x1="68594" y1="67969" x2="68521" y2="87240"/>
                        <a14:foregroundMark x1="68082" y1="69010" x2="68082" y2="84245"/>
                        <a14:foregroundMark x1="18668" y1="69271" x2="18668" y2="85938"/>
                        <a14:foregroundMark x1="18594" y1="69010" x2="19107" y2="62109"/>
                        <a14:foregroundMark x1="49707" y1="67448" x2="49122" y2="84375"/>
                        <a14:foregroundMark x1="49122" y1="83203" x2="48609" y2="65104"/>
                        <a14:foregroundMark x1="77160" y1="66797" x2="76720" y2="84375"/>
                        <a14:foregroundMark x1="26647" y1="26823" x2="51245" y2="27344"/>
                        <a14:foregroundMark x1="68009" y1="36719" x2="72767" y2="36328"/>
                        <a14:foregroundMark x1="62958" y1="39844" x2="60688" y2="52604"/>
                        <a14:foregroundMark x1="54832" y1="24349" x2="59297" y2="25130"/>
                        <a14:foregroundMark x1="53880" y1="23828" x2="54026" y2="28125"/>
                        <a14:foregroundMark x1="25110" y1="29167" x2="25476" y2="45443"/>
                        <a14:foregroundMark x1="66691" y1="29167" x2="66911" y2="36328"/>
                        <a14:foregroundMark x1="27892" y1="50260" x2="27745" y2="46615"/>
                        <a14:foregroundMark x1="20717" y1="86589" x2="26281" y2="85938"/>
                        <a14:foregroundMark x1="21303" y1="61198" x2="27086" y2="62109"/>
                        <a14:foregroundMark x1="22548" y1="59896" x2="24817" y2="60026"/>
                        <a14:foregroundMark x1="61127" y1="61198" x2="59883" y2="82161"/>
                        <a14:foregroundMark x1="42094" y1="72917" x2="42094" y2="72917"/>
                        <a14:foregroundMark x1="57980" y1="82943" x2="64348" y2="82943"/>
                        <a14:foregroundMark x1="50512" y1="83724" x2="55637" y2="84115"/>
                        <a14:foregroundMark x1="49195" y1="84505" x2="51903" y2="84766"/>
                        <a14:foregroundMark x1="75695" y1="60417" x2="75695" y2="60417"/>
                        <a14:foregroundMark x1="74085" y1="30469" x2="74085" y2="30469"/>
                        <a14:foregroundMark x1="55930" y1="43099" x2="55930" y2="43099"/>
                        <a14:foregroundMark x1="57101" y1="43099" x2="61933" y2="41536"/>
                        <a14:foregroundMark x1="55271" y1="23177" x2="59883" y2="22917"/>
                        <a14:foregroundMark x1="69619" y1="36328" x2="74305" y2="31510"/>
                        <a14:foregroundMark x1="73939" y1="28906" x2="7123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9901" r="14218" b="10872"/>
          <a:stretch/>
        </p:blipFill>
        <p:spPr bwMode="auto">
          <a:xfrm>
            <a:off x="319489" y="127691"/>
            <a:ext cx="8505022" cy="48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71F83511-7140-4C9C-B2B7-1200E890F94C}"/>
              </a:ext>
            </a:extLst>
          </p:cNvPr>
          <p:cNvSpPr/>
          <p:nvPr/>
        </p:nvSpPr>
        <p:spPr>
          <a:xfrm>
            <a:off x="6808424" y="1938969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0D1E6A9-FB30-4B32-A0B1-9246CA0D9A63}"/>
              </a:ext>
            </a:extLst>
          </p:cNvPr>
          <p:cNvSpPr/>
          <p:nvPr/>
        </p:nvSpPr>
        <p:spPr>
          <a:xfrm>
            <a:off x="7331725" y="638978"/>
            <a:ext cx="885062" cy="1299991"/>
          </a:xfrm>
          <a:prstGeom prst="roundRect">
            <a:avLst>
              <a:gd name="adj" fmla="val 10606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136C77A-9BF3-4775-869F-3894262730D0}"/>
              </a:ext>
            </a:extLst>
          </p:cNvPr>
          <p:cNvSpPr/>
          <p:nvPr/>
        </p:nvSpPr>
        <p:spPr>
          <a:xfrm>
            <a:off x="471889" y="2961701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CBA527B-414C-4B2C-A52C-4B96CA2F7267}"/>
              </a:ext>
            </a:extLst>
          </p:cNvPr>
          <p:cNvSpPr/>
          <p:nvPr/>
        </p:nvSpPr>
        <p:spPr>
          <a:xfrm>
            <a:off x="1781977" y="2932054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1190E26F-513F-4CE2-A00B-9544E75ADC28}"/>
              </a:ext>
            </a:extLst>
          </p:cNvPr>
          <p:cNvSpPr/>
          <p:nvPr/>
        </p:nvSpPr>
        <p:spPr>
          <a:xfrm>
            <a:off x="6483426" y="2932054"/>
            <a:ext cx="1046603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C25CF41A-1D79-4D50-B53B-F5E21FF7085B}"/>
              </a:ext>
            </a:extLst>
          </p:cNvPr>
          <p:cNvSpPr/>
          <p:nvPr/>
        </p:nvSpPr>
        <p:spPr>
          <a:xfrm>
            <a:off x="5185272" y="2932054"/>
            <a:ext cx="1142084" cy="36355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9546DBF-D0B2-4D77-B2A7-910A0143A00E}"/>
              </a:ext>
            </a:extLst>
          </p:cNvPr>
          <p:cNvSpPr/>
          <p:nvPr/>
        </p:nvSpPr>
        <p:spPr>
          <a:xfrm>
            <a:off x="6635826" y="3325257"/>
            <a:ext cx="613273" cy="158826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5DD2516-8889-4937-B922-F8288D2698FA}"/>
              </a:ext>
            </a:extLst>
          </p:cNvPr>
          <p:cNvSpPr/>
          <p:nvPr/>
        </p:nvSpPr>
        <p:spPr>
          <a:xfrm>
            <a:off x="1009883" y="3328928"/>
            <a:ext cx="613273" cy="326829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BD5D2F2-8E8A-4CB2-BE4E-938E94ED0283}"/>
              </a:ext>
            </a:extLst>
          </p:cNvPr>
          <p:cNvSpPr/>
          <p:nvPr/>
        </p:nvSpPr>
        <p:spPr>
          <a:xfrm>
            <a:off x="1689256" y="3325257"/>
            <a:ext cx="1266939" cy="1588266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68BB4E74-7656-4AF6-962E-A3F7589FAA69}"/>
              </a:ext>
            </a:extLst>
          </p:cNvPr>
          <p:cNvSpPr/>
          <p:nvPr/>
        </p:nvSpPr>
        <p:spPr>
          <a:xfrm>
            <a:off x="5165079" y="3655757"/>
            <a:ext cx="613273" cy="2442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EDA04F2-BC7F-4B05-8DDA-1187BA3BBB6B}"/>
              </a:ext>
            </a:extLst>
          </p:cNvPr>
          <p:cNvSpPr/>
          <p:nvPr/>
        </p:nvSpPr>
        <p:spPr>
          <a:xfrm>
            <a:off x="5717760" y="3997283"/>
            <a:ext cx="613273" cy="2442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0EBB9AB8-2180-4DD0-9498-76292F8CF99C}"/>
              </a:ext>
            </a:extLst>
          </p:cNvPr>
          <p:cNvSpPr/>
          <p:nvPr/>
        </p:nvSpPr>
        <p:spPr>
          <a:xfrm>
            <a:off x="5165078" y="4299324"/>
            <a:ext cx="1162278" cy="30232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590085A-4352-4B9B-AE37-37A72E17A6CA}"/>
              </a:ext>
            </a:extLst>
          </p:cNvPr>
          <p:cNvSpPr/>
          <p:nvPr/>
        </p:nvSpPr>
        <p:spPr>
          <a:xfrm>
            <a:off x="5647791" y="638978"/>
            <a:ext cx="835636" cy="30232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24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6CD0509-AFBE-4BC2-8AB6-38D1A1050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925" y="1307993"/>
            <a:ext cx="7424409" cy="819900"/>
          </a:xfrm>
        </p:spPr>
        <p:txBody>
          <a:bodyPr/>
          <a:lstStyle/>
          <a:p>
            <a:pPr marL="38100" indent="0">
              <a:buNone/>
            </a:pPr>
            <a:endParaRPr lang="nl-NL" sz="2400" i="0" dirty="0"/>
          </a:p>
          <a:p>
            <a:pPr marL="38100" indent="0">
              <a:buNone/>
            </a:pPr>
            <a:r>
              <a:rPr lang="nl-NL" sz="2400" i="0" dirty="0"/>
              <a:t>Een mogelijke weg naar meer leesplezier en uiteindelijk naar taalvaardigheid, geletterdheid en verhaalwijsheid</a:t>
            </a:r>
            <a:r>
              <a:rPr lang="nl-NL" sz="2400" dirty="0"/>
              <a:t>. </a:t>
            </a:r>
            <a:r>
              <a:rPr lang="nl-NL" sz="1600" i="0" dirty="0"/>
              <a:t>(Koopman, 2017)</a:t>
            </a:r>
            <a:endParaRPr lang="nl-NL" sz="1600" i="0" dirty="0">
              <a:latin typeface="Lato Light" panose="020B0604020202020204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EF53005-B95A-41E7-8D84-98363953D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37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2990497" y="1977146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2</a:t>
            </a:r>
            <a:endParaRPr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93899" y="345408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3</a:t>
            </a:r>
            <a:endParaRPr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86897" y="58437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1</a:t>
            </a:r>
            <a:endParaRPr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Lessenserie over de Verlichting</a:t>
            </a:r>
            <a:endParaRPr dirty="0"/>
          </a:p>
        </p:txBody>
      </p:sp>
      <p:cxnSp>
        <p:nvCxnSpPr>
          <p:cNvPr id="533" name="Google Shape;533;p31"/>
          <p:cNvCxnSpPr>
            <a:cxnSpLocks/>
          </p:cNvCxnSpPr>
          <p:nvPr/>
        </p:nvCxnSpPr>
        <p:spPr>
          <a:xfrm flipH="1">
            <a:off x="3517897" y="-164774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521497" y="1653573"/>
            <a:ext cx="3600" cy="323573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528499" y="452328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>
            <a:off x="3525097" y="3046346"/>
            <a:ext cx="3402" cy="40773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1" name="Google Shape;780;p41">
            <a:extLst>
              <a:ext uri="{FF2B5EF4-FFF2-40B4-BE49-F238E27FC236}">
                <a16:creationId xmlns:a16="http://schemas.microsoft.com/office/drawing/2014/main" id="{3E274194-6F6D-407A-8BF7-325D0A937F91}"/>
              </a:ext>
            </a:extLst>
          </p:cNvPr>
          <p:cNvGrpSpPr/>
          <p:nvPr/>
        </p:nvGrpSpPr>
        <p:grpSpPr>
          <a:xfrm>
            <a:off x="2887728" y="1203961"/>
            <a:ext cx="441575" cy="436963"/>
            <a:chOff x="3951850" y="2985350"/>
            <a:chExt cx="407950" cy="416500"/>
          </a:xfrm>
        </p:grpSpPr>
        <p:sp>
          <p:nvSpPr>
            <p:cNvPr id="12" name="Google Shape;781;p41">
              <a:extLst>
                <a:ext uri="{FF2B5EF4-FFF2-40B4-BE49-F238E27FC236}">
                  <a16:creationId xmlns:a16="http://schemas.microsoft.com/office/drawing/2014/main" id="{54D963F6-531D-4AA5-806C-214A2814EEE6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2;p41">
              <a:extLst>
                <a:ext uri="{FF2B5EF4-FFF2-40B4-BE49-F238E27FC236}">
                  <a16:creationId xmlns:a16="http://schemas.microsoft.com/office/drawing/2014/main" id="{549832A2-C60A-4328-B734-369C32744C3E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3;p41">
              <a:extLst>
                <a:ext uri="{FF2B5EF4-FFF2-40B4-BE49-F238E27FC236}">
                  <a16:creationId xmlns:a16="http://schemas.microsoft.com/office/drawing/2014/main" id="{05DB6196-75F0-4004-A91E-5CE983D2EEA0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4;p41">
              <a:extLst>
                <a:ext uri="{FF2B5EF4-FFF2-40B4-BE49-F238E27FC236}">
                  <a16:creationId xmlns:a16="http://schemas.microsoft.com/office/drawing/2014/main" id="{D75B7C1F-CF1B-43CE-B92C-CC0BCFFB308C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758;p41">
            <a:extLst>
              <a:ext uri="{FF2B5EF4-FFF2-40B4-BE49-F238E27FC236}">
                <a16:creationId xmlns:a16="http://schemas.microsoft.com/office/drawing/2014/main" id="{185F19BE-3337-4B34-B3D2-A21B0357960C}"/>
              </a:ext>
            </a:extLst>
          </p:cNvPr>
          <p:cNvSpPr/>
          <p:nvPr/>
        </p:nvSpPr>
        <p:spPr>
          <a:xfrm>
            <a:off x="2693842" y="3736188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645;p41">
            <a:extLst>
              <a:ext uri="{FF2B5EF4-FFF2-40B4-BE49-F238E27FC236}">
                <a16:creationId xmlns:a16="http://schemas.microsoft.com/office/drawing/2014/main" id="{9B1F6D91-9ADF-4307-BDE0-3D9219E06329}"/>
              </a:ext>
            </a:extLst>
          </p:cNvPr>
          <p:cNvGrpSpPr/>
          <p:nvPr/>
        </p:nvGrpSpPr>
        <p:grpSpPr>
          <a:xfrm>
            <a:off x="2781697" y="2257258"/>
            <a:ext cx="432000" cy="432000"/>
            <a:chOff x="4630125" y="278900"/>
            <a:chExt cx="400675" cy="456675"/>
          </a:xfrm>
        </p:grpSpPr>
        <p:sp>
          <p:nvSpPr>
            <p:cNvPr id="26" name="Google Shape;646;p41">
              <a:extLst>
                <a:ext uri="{FF2B5EF4-FFF2-40B4-BE49-F238E27FC236}">
                  <a16:creationId xmlns:a16="http://schemas.microsoft.com/office/drawing/2014/main" id="{9CF5BFF3-A7F8-47DF-B482-DDD7175A8A23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7;p41">
              <a:extLst>
                <a:ext uri="{FF2B5EF4-FFF2-40B4-BE49-F238E27FC236}">
                  <a16:creationId xmlns:a16="http://schemas.microsoft.com/office/drawing/2014/main" id="{F3D5003A-E130-4079-BE9A-AB110E6B3147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;p41">
              <a:extLst>
                <a:ext uri="{FF2B5EF4-FFF2-40B4-BE49-F238E27FC236}">
                  <a16:creationId xmlns:a16="http://schemas.microsoft.com/office/drawing/2014/main" id="{D4E0679B-924D-409E-8CE9-07E0B8A2E44A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9;p41">
              <a:extLst>
                <a:ext uri="{FF2B5EF4-FFF2-40B4-BE49-F238E27FC236}">
                  <a16:creationId xmlns:a16="http://schemas.microsoft.com/office/drawing/2014/main" id="{23C69756-3608-454E-A006-85C875DF99B0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6441E04E-CC48-407A-B9D5-FF3A0C9719F8}"/>
              </a:ext>
            </a:extLst>
          </p:cNvPr>
          <p:cNvSpPr txBox="1"/>
          <p:nvPr/>
        </p:nvSpPr>
        <p:spPr>
          <a:xfrm>
            <a:off x="4336568" y="572578"/>
            <a:ext cx="436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/>
              <a:t>De Verlichte mens</a:t>
            </a:r>
          </a:p>
          <a:p>
            <a:r>
              <a:rPr lang="nl-NL" sz="1800" dirty="0"/>
              <a:t>Leerlingen zoeken zelfstandig informatie in aangeleverde bronnen. 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1666B62-9E9D-47C0-BE71-717986C9C881}"/>
              </a:ext>
            </a:extLst>
          </p:cNvPr>
          <p:cNvSpPr txBox="1"/>
          <p:nvPr/>
        </p:nvSpPr>
        <p:spPr>
          <a:xfrm>
            <a:off x="4268497" y="1773700"/>
            <a:ext cx="445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/>
              <a:t>Genre naar keuze </a:t>
            </a:r>
          </a:p>
          <a:p>
            <a:r>
              <a:rPr lang="nl-NL" sz="1800" dirty="0"/>
              <a:t>A) Expeditie Robinson</a:t>
            </a:r>
          </a:p>
          <a:p>
            <a:r>
              <a:rPr lang="nl-NL" sz="1800" dirty="0"/>
              <a:t>     Schrijf je eigen imaginaire reisverhaal.</a:t>
            </a:r>
          </a:p>
          <a:p>
            <a:r>
              <a:rPr lang="nl-NL" sz="1800" dirty="0"/>
              <a:t>B) Eerste Hulp Bij Opvoeden</a:t>
            </a:r>
          </a:p>
          <a:p>
            <a:r>
              <a:rPr lang="nl-NL" sz="1800" dirty="0"/>
              <a:t>     In de voetsporen van </a:t>
            </a:r>
            <a:r>
              <a:rPr lang="nl-NL" sz="1800" dirty="0" err="1"/>
              <a:t>Van</a:t>
            </a:r>
            <a:r>
              <a:rPr lang="nl-NL" sz="1800" dirty="0"/>
              <a:t> Alphen.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1EA3DC8-A614-4C7A-9C39-514EB0313AFF}"/>
              </a:ext>
            </a:extLst>
          </p:cNvPr>
          <p:cNvSpPr txBox="1"/>
          <p:nvPr/>
        </p:nvSpPr>
        <p:spPr>
          <a:xfrm>
            <a:off x="4268497" y="3406534"/>
            <a:ext cx="468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/>
              <a:t>Sara Burgerhart</a:t>
            </a:r>
          </a:p>
          <a:p>
            <a:r>
              <a:rPr lang="nl-NL" sz="1800" dirty="0"/>
              <a:t>Interactief verhaal als opening.</a:t>
            </a:r>
          </a:p>
          <a:p>
            <a:r>
              <a:rPr lang="nl-NL" sz="1800" dirty="0"/>
              <a:t>Klassikaal lezen van brief nr. 139.</a:t>
            </a:r>
          </a:p>
          <a:p>
            <a:r>
              <a:rPr lang="nl-NL" sz="1800" dirty="0"/>
              <a:t>Opdracht: schrijf een brief terug.</a:t>
            </a:r>
          </a:p>
        </p:txBody>
      </p:sp>
      <p:grpSp>
        <p:nvGrpSpPr>
          <p:cNvPr id="43" name="Google Shape;777;p41">
            <a:extLst>
              <a:ext uri="{FF2B5EF4-FFF2-40B4-BE49-F238E27FC236}">
                <a16:creationId xmlns:a16="http://schemas.microsoft.com/office/drawing/2014/main" id="{6F03324A-0C4A-41FD-A86E-9E8137030AD5}"/>
              </a:ext>
            </a:extLst>
          </p:cNvPr>
          <p:cNvGrpSpPr/>
          <p:nvPr/>
        </p:nvGrpSpPr>
        <p:grpSpPr>
          <a:xfrm>
            <a:off x="3117656" y="2602414"/>
            <a:ext cx="454176" cy="323608"/>
            <a:chOff x="5247525" y="3007275"/>
            <a:chExt cx="517575" cy="384825"/>
          </a:xfrm>
        </p:grpSpPr>
        <p:sp>
          <p:nvSpPr>
            <p:cNvPr id="44" name="Google Shape;778;p41">
              <a:extLst>
                <a:ext uri="{FF2B5EF4-FFF2-40B4-BE49-F238E27FC236}">
                  <a16:creationId xmlns:a16="http://schemas.microsoft.com/office/drawing/2014/main" id="{AA93C370-C0B7-45EE-8542-9289E1E514DB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9;p41">
              <a:extLst>
                <a:ext uri="{FF2B5EF4-FFF2-40B4-BE49-F238E27FC236}">
                  <a16:creationId xmlns:a16="http://schemas.microsoft.com/office/drawing/2014/main" id="{F9EE52E8-D49C-43E7-AE32-D5A12A5138FC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80;p41">
            <a:extLst>
              <a:ext uri="{FF2B5EF4-FFF2-40B4-BE49-F238E27FC236}">
                <a16:creationId xmlns:a16="http://schemas.microsoft.com/office/drawing/2014/main" id="{36EBA1A7-A4BA-4354-A4C9-A8BEB353360F}"/>
              </a:ext>
            </a:extLst>
          </p:cNvPr>
          <p:cNvGrpSpPr/>
          <p:nvPr/>
        </p:nvGrpSpPr>
        <p:grpSpPr>
          <a:xfrm>
            <a:off x="2716521" y="2697906"/>
            <a:ext cx="395143" cy="352886"/>
            <a:chOff x="3951850" y="2985350"/>
            <a:chExt cx="407950" cy="416500"/>
          </a:xfrm>
        </p:grpSpPr>
        <p:sp>
          <p:nvSpPr>
            <p:cNvPr id="47" name="Google Shape;781;p41">
              <a:extLst>
                <a:ext uri="{FF2B5EF4-FFF2-40B4-BE49-F238E27FC236}">
                  <a16:creationId xmlns:a16="http://schemas.microsoft.com/office/drawing/2014/main" id="{96920C3D-61C7-4A4B-8806-7E9883284A7E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2;p41">
              <a:extLst>
                <a:ext uri="{FF2B5EF4-FFF2-40B4-BE49-F238E27FC236}">
                  <a16:creationId xmlns:a16="http://schemas.microsoft.com/office/drawing/2014/main" id="{9A517A32-8A04-442C-A3BB-8904BA242123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3;p41">
              <a:extLst>
                <a:ext uri="{FF2B5EF4-FFF2-40B4-BE49-F238E27FC236}">
                  <a16:creationId xmlns:a16="http://schemas.microsoft.com/office/drawing/2014/main" id="{B4007014-4C16-4FD2-AA14-08EBAA71BBBB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4;p41">
              <a:extLst>
                <a:ext uri="{FF2B5EF4-FFF2-40B4-BE49-F238E27FC236}">
                  <a16:creationId xmlns:a16="http://schemas.microsoft.com/office/drawing/2014/main" id="{D9C20A30-3164-41C3-A851-203A01F45A76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678;p41">
            <a:extLst>
              <a:ext uri="{FF2B5EF4-FFF2-40B4-BE49-F238E27FC236}">
                <a16:creationId xmlns:a16="http://schemas.microsoft.com/office/drawing/2014/main" id="{F9C1C98F-603D-4A54-954C-1AC40C2559DD}"/>
              </a:ext>
            </a:extLst>
          </p:cNvPr>
          <p:cNvGrpSpPr/>
          <p:nvPr/>
        </p:nvGrpSpPr>
        <p:grpSpPr>
          <a:xfrm>
            <a:off x="2987268" y="4085031"/>
            <a:ext cx="389219" cy="405042"/>
            <a:chOff x="1236875" y="1623900"/>
            <a:chExt cx="465200" cy="455475"/>
          </a:xfrm>
        </p:grpSpPr>
        <p:sp>
          <p:nvSpPr>
            <p:cNvPr id="52" name="Google Shape;679;p41">
              <a:extLst>
                <a:ext uri="{FF2B5EF4-FFF2-40B4-BE49-F238E27FC236}">
                  <a16:creationId xmlns:a16="http://schemas.microsoft.com/office/drawing/2014/main" id="{47BF6488-9A20-472C-A622-9609E70E46A0}"/>
                </a:ext>
              </a:extLst>
            </p:cNvPr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0;p41">
              <a:extLst>
                <a:ext uri="{FF2B5EF4-FFF2-40B4-BE49-F238E27FC236}">
                  <a16:creationId xmlns:a16="http://schemas.microsoft.com/office/drawing/2014/main" id="{012832C4-C4C4-435F-8C2D-F2E011E758D1}"/>
                </a:ext>
              </a:extLst>
            </p:cNvPr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1;p41">
              <a:extLst>
                <a:ext uri="{FF2B5EF4-FFF2-40B4-BE49-F238E27FC236}">
                  <a16:creationId xmlns:a16="http://schemas.microsoft.com/office/drawing/2014/main" id="{C6AC5DA6-1546-4E71-B234-6538B6AF4062}"/>
                </a:ext>
              </a:extLst>
            </p:cNvPr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2;p41">
              <a:extLst>
                <a:ext uri="{FF2B5EF4-FFF2-40B4-BE49-F238E27FC236}">
                  <a16:creationId xmlns:a16="http://schemas.microsoft.com/office/drawing/2014/main" id="{84065573-6969-4DB0-BA5E-2A9F8850C3D2}"/>
                </a:ext>
              </a:extLst>
            </p:cNvPr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3;p41">
              <a:extLst>
                <a:ext uri="{FF2B5EF4-FFF2-40B4-BE49-F238E27FC236}">
                  <a16:creationId xmlns:a16="http://schemas.microsoft.com/office/drawing/2014/main" id="{B7241E2C-1937-4926-885E-D62DF301E894}"/>
                </a:ext>
              </a:extLst>
            </p:cNvPr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4;p41">
              <a:extLst>
                <a:ext uri="{FF2B5EF4-FFF2-40B4-BE49-F238E27FC236}">
                  <a16:creationId xmlns:a16="http://schemas.microsoft.com/office/drawing/2014/main" id="{BC1F2EC0-ABEC-4F8E-847F-04C44A0BF157}"/>
                </a:ext>
              </a:extLst>
            </p:cNvPr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5;p41">
              <a:extLst>
                <a:ext uri="{FF2B5EF4-FFF2-40B4-BE49-F238E27FC236}">
                  <a16:creationId xmlns:a16="http://schemas.microsoft.com/office/drawing/2014/main" id="{8D27AEB5-6D1F-4520-A8D9-087F82A5EAB8}"/>
                </a:ext>
              </a:extLst>
            </p:cNvPr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16;p41">
            <a:extLst>
              <a:ext uri="{FF2B5EF4-FFF2-40B4-BE49-F238E27FC236}">
                <a16:creationId xmlns:a16="http://schemas.microsoft.com/office/drawing/2014/main" id="{C1E61860-EC37-4168-B0EA-B30C9C3CA188}"/>
              </a:ext>
            </a:extLst>
          </p:cNvPr>
          <p:cNvGrpSpPr/>
          <p:nvPr/>
        </p:nvGrpSpPr>
        <p:grpSpPr>
          <a:xfrm>
            <a:off x="2809928" y="1009941"/>
            <a:ext cx="285175" cy="371990"/>
            <a:chOff x="590250" y="244200"/>
            <a:chExt cx="407975" cy="532175"/>
          </a:xfrm>
        </p:grpSpPr>
        <p:sp>
          <p:nvSpPr>
            <p:cNvPr id="61" name="Google Shape;617;p41">
              <a:extLst>
                <a:ext uri="{FF2B5EF4-FFF2-40B4-BE49-F238E27FC236}">
                  <a16:creationId xmlns:a16="http://schemas.microsoft.com/office/drawing/2014/main" id="{6933142A-DA6B-444D-AA71-9C251225B1BB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8;p41">
              <a:extLst>
                <a:ext uri="{FF2B5EF4-FFF2-40B4-BE49-F238E27FC236}">
                  <a16:creationId xmlns:a16="http://schemas.microsoft.com/office/drawing/2014/main" id="{2CE12273-59D3-4F85-ADE4-6DF000701FD8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19;p41">
              <a:extLst>
                <a:ext uri="{FF2B5EF4-FFF2-40B4-BE49-F238E27FC236}">
                  <a16:creationId xmlns:a16="http://schemas.microsoft.com/office/drawing/2014/main" id="{F7E20798-9B56-4EA0-B235-2A3F8610E374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0;p41">
              <a:extLst>
                <a:ext uri="{FF2B5EF4-FFF2-40B4-BE49-F238E27FC236}">
                  <a16:creationId xmlns:a16="http://schemas.microsoft.com/office/drawing/2014/main" id="{C4A7A593-A38E-4001-A0DA-E2893F7020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1;p41">
              <a:extLst>
                <a:ext uri="{FF2B5EF4-FFF2-40B4-BE49-F238E27FC236}">
                  <a16:creationId xmlns:a16="http://schemas.microsoft.com/office/drawing/2014/main" id="{02D8277C-271B-4BC8-946D-4B32613622C8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2;p41">
              <a:extLst>
                <a:ext uri="{FF2B5EF4-FFF2-40B4-BE49-F238E27FC236}">
                  <a16:creationId xmlns:a16="http://schemas.microsoft.com/office/drawing/2014/main" id="{AFF74D16-4D07-46BA-9294-596AF7EDE12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3;p41">
              <a:extLst>
                <a:ext uri="{FF2B5EF4-FFF2-40B4-BE49-F238E27FC236}">
                  <a16:creationId xmlns:a16="http://schemas.microsoft.com/office/drawing/2014/main" id="{7CA1C716-1E4A-4E39-AC60-4DC1788B018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4;p41">
              <a:extLst>
                <a:ext uri="{FF2B5EF4-FFF2-40B4-BE49-F238E27FC236}">
                  <a16:creationId xmlns:a16="http://schemas.microsoft.com/office/drawing/2014/main" id="{7392EBD3-8EA9-4A41-9690-9594D8FBD96A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5;p41">
              <a:extLst>
                <a:ext uri="{FF2B5EF4-FFF2-40B4-BE49-F238E27FC236}">
                  <a16:creationId xmlns:a16="http://schemas.microsoft.com/office/drawing/2014/main" id="{1ED0013D-4389-4AF4-B6D6-9856753117EA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6;p41">
              <a:extLst>
                <a:ext uri="{FF2B5EF4-FFF2-40B4-BE49-F238E27FC236}">
                  <a16:creationId xmlns:a16="http://schemas.microsoft.com/office/drawing/2014/main" id="{A80F7F56-1DE6-497B-A726-A1134014E63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7;p41">
              <a:extLst>
                <a:ext uri="{FF2B5EF4-FFF2-40B4-BE49-F238E27FC236}">
                  <a16:creationId xmlns:a16="http://schemas.microsoft.com/office/drawing/2014/main" id="{B646B2D9-1F6E-45A7-A0EF-26E4A5946347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8;p41">
              <a:extLst>
                <a:ext uri="{FF2B5EF4-FFF2-40B4-BE49-F238E27FC236}">
                  <a16:creationId xmlns:a16="http://schemas.microsoft.com/office/drawing/2014/main" id="{6580E095-51E7-415F-BA81-C1E3FEE75C7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29;p41">
              <a:extLst>
                <a:ext uri="{FF2B5EF4-FFF2-40B4-BE49-F238E27FC236}">
                  <a16:creationId xmlns:a16="http://schemas.microsoft.com/office/drawing/2014/main" id="{CFA26C3F-0D0F-43BD-8AD9-292819DD8480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0;p41">
              <a:extLst>
                <a:ext uri="{FF2B5EF4-FFF2-40B4-BE49-F238E27FC236}">
                  <a16:creationId xmlns:a16="http://schemas.microsoft.com/office/drawing/2014/main" id="{345A637A-88C9-45DC-B7B3-6C1943E2FC66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666;p41">
            <a:extLst>
              <a:ext uri="{FF2B5EF4-FFF2-40B4-BE49-F238E27FC236}">
                <a16:creationId xmlns:a16="http://schemas.microsoft.com/office/drawing/2014/main" id="{A2E6ACE8-831B-484E-AF2D-97EEA99CAFB6}"/>
              </a:ext>
            </a:extLst>
          </p:cNvPr>
          <p:cNvSpPr/>
          <p:nvPr/>
        </p:nvSpPr>
        <p:spPr>
          <a:xfrm>
            <a:off x="3086647" y="3574232"/>
            <a:ext cx="318564" cy="27881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BFA5D92-06E1-4388-9AEB-F40BB709C2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pic>
        <p:nvPicPr>
          <p:cNvPr id="3" name="Picture 2" descr="Afbeeldingsresultaat voor tell me and i forget teach me and i may remember involve me and i learn">
            <a:extLst>
              <a:ext uri="{FF2B5EF4-FFF2-40B4-BE49-F238E27FC236}">
                <a16:creationId xmlns:a16="http://schemas.microsoft.com/office/drawing/2014/main" id="{BDC12C52-42D7-402D-8BD4-17C2204FD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23950" r="11195" b="18853"/>
          <a:stretch/>
        </p:blipFill>
        <p:spPr bwMode="auto">
          <a:xfrm>
            <a:off x="6202495" y="2730945"/>
            <a:ext cx="2787268" cy="24125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1106C87-5604-4A2A-876E-129746E98103}"/>
              </a:ext>
            </a:extLst>
          </p:cNvPr>
          <p:cNvSpPr txBox="1"/>
          <p:nvPr/>
        </p:nvSpPr>
        <p:spPr>
          <a:xfrm>
            <a:off x="1382616" y="657774"/>
            <a:ext cx="69020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B600"/>
                </a:solidFill>
                <a:latin typeface="Lato Light" panose="020B0604020202020204" charset="0"/>
              </a:rPr>
              <a:t>Leerdoelen</a:t>
            </a:r>
            <a:endParaRPr lang="nl-NL" sz="2800" dirty="0">
              <a:solidFill>
                <a:srgbClr val="FFB600"/>
              </a:solidFill>
              <a:latin typeface="Lato Light" panose="020B060402020202020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BB57F18-E131-46B7-8EB8-7E80FDDE7715}"/>
              </a:ext>
            </a:extLst>
          </p:cNvPr>
          <p:cNvSpPr/>
          <p:nvPr/>
        </p:nvSpPr>
        <p:spPr>
          <a:xfrm>
            <a:off x="721605" y="1543816"/>
            <a:ext cx="58003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Lato Light" panose="020B0604020202020204" charset="0"/>
              </a:rPr>
              <a:t>De leerling weet belangrijke verlichtingsidealen;</a:t>
            </a:r>
          </a:p>
          <a:p>
            <a:endParaRPr lang="nl-NL" sz="1800" dirty="0">
              <a:solidFill>
                <a:srgbClr val="49483F"/>
              </a:solidFill>
              <a:latin typeface="Lato Ligh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Lato Light" panose="020B0604020202020204" charset="0"/>
              </a:rPr>
              <a:t>De leerling kan verlichtingsidealen herkennen in de gegeven verhaalfragmenten (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Robinson </a:t>
            </a:r>
            <a:r>
              <a:rPr lang="nl-NL" sz="1800" i="1" dirty="0" err="1">
                <a:solidFill>
                  <a:schemeClr val="tx1"/>
                </a:solidFill>
                <a:latin typeface="Lato Light" panose="020B0604020202020204" charset="0"/>
              </a:rPr>
              <a:t>Crusoe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, </a:t>
            </a:r>
            <a:r>
              <a:rPr lang="nl-NL" sz="1800" i="1" dirty="0" err="1">
                <a:solidFill>
                  <a:schemeClr val="tx1"/>
                </a:solidFill>
                <a:latin typeface="Lato Light" panose="020B0604020202020204" charset="0"/>
              </a:rPr>
              <a:t>Krinke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 </a:t>
            </a:r>
            <a:r>
              <a:rPr lang="nl-NL" sz="1800" i="1" dirty="0" err="1">
                <a:solidFill>
                  <a:schemeClr val="tx1"/>
                </a:solidFill>
                <a:latin typeface="Lato Light" panose="020B0604020202020204" charset="0"/>
              </a:rPr>
              <a:t>Kesmes</a:t>
            </a:r>
            <a:r>
              <a:rPr lang="nl-NL" sz="1800" i="1" dirty="0">
                <a:solidFill>
                  <a:schemeClr val="tx1"/>
                </a:solidFill>
                <a:latin typeface="Lato Light" panose="020B0604020202020204" charset="0"/>
              </a:rPr>
              <a:t>, Hieronymus van Alphen, Sara Burgerhart);</a:t>
            </a:r>
          </a:p>
          <a:p>
            <a:endParaRPr lang="nl-NL" sz="1800" dirty="0">
              <a:solidFill>
                <a:srgbClr val="49483F"/>
              </a:solidFill>
              <a:latin typeface="Lato Ligh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Lato Light" panose="020B0604020202020204" charset="0"/>
              </a:rPr>
              <a:t>De leerling kan op basis van gegeven verhaalfragmenten eigentijdse (schrijf)producten creëren.</a:t>
            </a:r>
          </a:p>
        </p:txBody>
      </p:sp>
    </p:spTree>
    <p:extLst>
      <p:ext uri="{BB962C8B-B14F-4D97-AF65-F5344CB8AC3E}">
        <p14:creationId xmlns:p14="http://schemas.microsoft.com/office/powerpoint/2010/main" val="3343661233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0F1A75B77A24EB869FEBC29039FBB" ma:contentTypeVersion="11" ma:contentTypeDescription="Een nieuw document maken." ma:contentTypeScope="" ma:versionID="07a2c715a447574af786c26c3bed10b6">
  <xsd:schema xmlns:xsd="http://www.w3.org/2001/XMLSchema" xmlns:xs="http://www.w3.org/2001/XMLSchema" xmlns:p="http://schemas.microsoft.com/office/2006/metadata/properties" xmlns:ns2="b05f122e-ffbe-4951-bf24-27bef297480b" xmlns:ns3="094db7e2-82dd-4929-a256-5774c28cce22" targetNamespace="http://schemas.microsoft.com/office/2006/metadata/properties" ma:root="true" ma:fieldsID="77a8223b7c4dd2bf22f5eaed3b87a6cd" ns2:_="" ns3:_="">
    <xsd:import namespace="b05f122e-ffbe-4951-bf24-27bef297480b"/>
    <xsd:import namespace="094db7e2-82dd-4929-a256-5774c28cc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f122e-ffbe-4951-bf24-27bef2974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6573c99-d68b-48b7-b64f-4c74e2b3c1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db7e2-82dd-4929-a256-5774c28cce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8721792-0c72-4d6d-96b2-8415b156b9d5}" ma:internalName="TaxCatchAll" ma:showField="CatchAllData" ma:web="094db7e2-82dd-4929-a256-5774c28cc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db7e2-82dd-4929-a256-5774c28cce22" xsi:nil="true"/>
    <lcf76f155ced4ddcb4097134ff3c332f xmlns="b05f122e-ffbe-4951-bf24-27bef29748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54A95-5D18-446C-B1B0-7E96294F6B63}"/>
</file>

<file path=customXml/itemProps2.xml><?xml version="1.0" encoding="utf-8"?>
<ds:datastoreItem xmlns:ds="http://schemas.openxmlformats.org/officeDocument/2006/customXml" ds:itemID="{348D94DE-66C4-44A2-BEC4-9DEDDC175B8C}"/>
</file>

<file path=customXml/itemProps3.xml><?xml version="1.0" encoding="utf-8"?>
<ds:datastoreItem xmlns:ds="http://schemas.openxmlformats.org/officeDocument/2006/customXml" ds:itemID="{48FA0B42-C9E3-4090-8923-37C863772C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Diavoorstelling (16:9)</PresentationFormat>
  <Paragraphs>66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Roboto Slab Light</vt:lpstr>
      <vt:lpstr>Lato Light</vt:lpstr>
      <vt:lpstr>Kent template</vt:lpstr>
      <vt:lpstr>Sara Burgerhart in de praktijk </vt:lpstr>
      <vt:lpstr>De Verlichting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Lessenserie over de Verlichting</vt:lpstr>
      <vt:lpstr>PowerPoint-presentatie</vt:lpstr>
      <vt:lpstr>  Sara Burgerhart: interactief</vt:lpstr>
      <vt:lpstr>De rol van de docent</vt:lpstr>
      <vt:lpstr>PowerPoint-presentatie</vt:lpstr>
      <vt:lpstr>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Didactiek voor het schoolvak Nederlands</dc:title>
  <dc:creator>User</dc:creator>
  <cp:lastModifiedBy>Anne-Marie Heideveld</cp:lastModifiedBy>
  <cp:revision>73</cp:revision>
  <dcterms:modified xsi:type="dcterms:W3CDTF">2021-10-24T18:53:30Z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0x010100EDC0F1A75B77A24EB869FEBC29039FBB</vt:lpwstr>
  </property>
</Properties>
</file>